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25" d="100"/>
          <a:sy n="125" d="100"/>
        </p:scale>
        <p:origin x="-912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printerSettings" Target="printerSettings/printerSettings1.bin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AU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D9DBB5-723A-0C47-80C4-B012C1737A9E}" type="datetimeFigureOut">
              <a:rPr lang="en-US" smtClean="0"/>
              <a:t>24/07/12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B11E9-6BE0-4D47-8284-C55EAB1D4A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39220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D9DBB5-723A-0C47-80C4-B012C1737A9E}" type="datetimeFigureOut">
              <a:rPr lang="en-US" smtClean="0"/>
              <a:t>24/07/12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B11E9-6BE0-4D47-8284-C55EAB1D4A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23310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D9DBB5-723A-0C47-80C4-B012C1737A9E}" type="datetimeFigureOut">
              <a:rPr lang="en-US" smtClean="0"/>
              <a:t>24/07/12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B11E9-6BE0-4D47-8284-C55EAB1D4A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33390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D9DBB5-723A-0C47-80C4-B012C1737A9E}" type="datetimeFigureOut">
              <a:rPr lang="en-US" smtClean="0"/>
              <a:t>24/07/12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B11E9-6BE0-4D47-8284-C55EAB1D4A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60618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D9DBB5-723A-0C47-80C4-B012C1737A9E}" type="datetimeFigureOut">
              <a:rPr lang="en-US" smtClean="0"/>
              <a:t>24/07/12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B11E9-6BE0-4D47-8284-C55EAB1D4A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17024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D9DBB5-723A-0C47-80C4-B012C1737A9E}" type="datetimeFigureOut">
              <a:rPr lang="en-US" smtClean="0"/>
              <a:t>24/07/12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B11E9-6BE0-4D47-8284-C55EAB1D4A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4137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D9DBB5-723A-0C47-80C4-B012C1737A9E}" type="datetimeFigureOut">
              <a:rPr lang="en-US" smtClean="0"/>
              <a:t>24/07/12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B11E9-6BE0-4D47-8284-C55EAB1D4A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1957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D9DBB5-723A-0C47-80C4-B012C1737A9E}" type="datetimeFigureOut">
              <a:rPr lang="en-US" smtClean="0"/>
              <a:t>24/07/12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B11E9-6BE0-4D47-8284-C55EAB1D4A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96786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D9DBB5-723A-0C47-80C4-B012C1737A9E}" type="datetimeFigureOut">
              <a:rPr lang="en-US" smtClean="0"/>
              <a:t>24/07/12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B11E9-6BE0-4D47-8284-C55EAB1D4A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55939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D9DBB5-723A-0C47-80C4-B012C1737A9E}" type="datetimeFigureOut">
              <a:rPr lang="en-US" smtClean="0"/>
              <a:t>24/07/12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B11E9-6BE0-4D47-8284-C55EAB1D4A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91448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D9DBB5-723A-0C47-80C4-B012C1737A9E}" type="datetimeFigureOut">
              <a:rPr lang="en-US" smtClean="0"/>
              <a:t>24/07/12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B11E9-6BE0-4D47-8284-C55EAB1D4A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28824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D9DBB5-723A-0C47-80C4-B012C1737A9E}" type="datetimeFigureOut">
              <a:rPr lang="en-US" smtClean="0"/>
              <a:t>24/07/12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EB11E9-6BE0-4D47-8284-C55EAB1D4A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24765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04762" y="471715"/>
            <a:ext cx="361356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“</a:t>
            </a:r>
            <a:r>
              <a:rPr lang="en-US" sz="2800" b="1" dirty="0" smtClean="0"/>
              <a:t>It’s all just Telecoms!</a:t>
            </a:r>
            <a:r>
              <a:rPr lang="en-US" sz="2800" dirty="0" smtClean="0"/>
              <a:t>”</a:t>
            </a:r>
            <a:endParaRPr lang="en-US" sz="2800" dirty="0"/>
          </a:p>
        </p:txBody>
      </p:sp>
      <p:sp>
        <p:nvSpPr>
          <p:cNvPr id="6" name="TextBox 5"/>
          <p:cNvSpPr txBox="1"/>
          <p:nvPr/>
        </p:nvSpPr>
        <p:spPr>
          <a:xfrm>
            <a:off x="1064381" y="1524000"/>
            <a:ext cx="7359858" cy="212365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Or not!</a:t>
            </a:r>
          </a:p>
          <a:p>
            <a:endParaRPr lang="en-US" dirty="0"/>
          </a:p>
          <a:p>
            <a:r>
              <a:rPr lang="en-US" dirty="0" smtClean="0"/>
              <a:t>What has changed with the evolution from telephony to IP packet switching?</a:t>
            </a:r>
          </a:p>
          <a:p>
            <a:endParaRPr lang="en-US" dirty="0"/>
          </a:p>
          <a:p>
            <a:r>
              <a:rPr lang="en-US" smtClean="0"/>
              <a:t>What has changed </a:t>
            </a:r>
            <a:r>
              <a:rPr lang="en-US" dirty="0" smtClean="0"/>
              <a:t>in the structure of the telecommunications sector ?</a:t>
            </a:r>
          </a:p>
          <a:p>
            <a:endParaRPr lang="en-US" dirty="0"/>
          </a:p>
          <a:p>
            <a:r>
              <a:rPr lang="en-US" dirty="0" smtClean="0"/>
              <a:t>What are the impacts of these changes?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6701033" y="6128880"/>
            <a:ext cx="225464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solidFill>
                  <a:schemeClr val="bg1">
                    <a:lumMod val="50000"/>
                  </a:schemeClr>
                </a:solidFill>
              </a:rPr>
              <a:t>Geoff Huston</a:t>
            </a:r>
          </a:p>
          <a:p>
            <a:r>
              <a:rPr lang="en-US" sz="1200" dirty="0" smtClean="0">
                <a:solidFill>
                  <a:schemeClr val="bg1">
                    <a:lumMod val="50000"/>
                  </a:schemeClr>
                </a:solidFill>
              </a:rPr>
              <a:t>The Evolving Internet Ecosystem:</a:t>
            </a:r>
          </a:p>
          <a:p>
            <a:r>
              <a:rPr lang="en-US" sz="1200" dirty="0" smtClean="0">
                <a:solidFill>
                  <a:schemeClr val="bg1">
                    <a:lumMod val="50000"/>
                  </a:schemeClr>
                </a:solidFill>
              </a:rPr>
              <a:t>A Two-</a:t>
            </a:r>
            <a:r>
              <a:rPr lang="en-US" sz="1200" dirty="0">
                <a:solidFill>
                  <a:schemeClr val="bg1">
                    <a:lumMod val="50000"/>
                  </a:schemeClr>
                </a:solidFill>
              </a:rPr>
              <a:t>S</a:t>
            </a:r>
            <a:r>
              <a:rPr lang="en-US" sz="1200" dirty="0" smtClean="0">
                <a:solidFill>
                  <a:schemeClr val="bg1">
                    <a:lumMod val="50000"/>
                  </a:schemeClr>
                </a:solidFill>
              </a:rPr>
              <a:t>ided </a:t>
            </a:r>
            <a:r>
              <a:rPr lang="en-US" sz="1200" dirty="0">
                <a:solidFill>
                  <a:schemeClr val="bg1">
                    <a:lumMod val="50000"/>
                  </a:schemeClr>
                </a:solidFill>
              </a:rPr>
              <a:t>M</a:t>
            </a:r>
            <a:r>
              <a:rPr lang="en-US" sz="1200" dirty="0" smtClean="0">
                <a:solidFill>
                  <a:schemeClr val="bg1">
                    <a:lumMod val="50000"/>
                  </a:schemeClr>
                </a:solidFill>
              </a:rPr>
              <a:t>arket?</a:t>
            </a:r>
            <a:endParaRPr lang="en-US" sz="1200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81628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584465" y="1862667"/>
            <a:ext cx="136199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Content</a:t>
            </a:r>
            <a:endParaRPr lang="en-US" sz="2800" dirty="0"/>
          </a:p>
        </p:txBody>
      </p:sp>
      <p:sp>
        <p:nvSpPr>
          <p:cNvPr id="5" name="TextBox 4"/>
          <p:cNvSpPr txBox="1"/>
          <p:nvPr/>
        </p:nvSpPr>
        <p:spPr>
          <a:xfrm>
            <a:off x="5873436" y="1862667"/>
            <a:ext cx="140056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Carriage</a:t>
            </a:r>
            <a:endParaRPr lang="en-US" sz="2800" dirty="0"/>
          </a:p>
        </p:txBody>
      </p:sp>
      <p:sp>
        <p:nvSpPr>
          <p:cNvPr id="6" name="Oval 5"/>
          <p:cNvSpPr/>
          <p:nvPr/>
        </p:nvSpPr>
        <p:spPr>
          <a:xfrm>
            <a:off x="943429" y="1753816"/>
            <a:ext cx="2709333" cy="858762"/>
          </a:xfrm>
          <a:prstGeom prst="ellipse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5317067" y="1753816"/>
            <a:ext cx="2709333" cy="858762"/>
          </a:xfrm>
          <a:prstGeom prst="ellipse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3422953" y="3343906"/>
            <a:ext cx="1998965" cy="523220"/>
          </a:xfrm>
          <a:prstGeom prst="rect">
            <a:avLst/>
          </a:prstGeom>
          <a:noFill/>
          <a:ln>
            <a:solidFill>
              <a:srgbClr val="4F81BD"/>
            </a:solidFill>
          </a:ln>
        </p:spPr>
        <p:txBody>
          <a:bodyPr wrap="none" rtlCol="0">
            <a:spAutoFit/>
          </a:bodyPr>
          <a:lstStyle/>
          <a:p>
            <a:r>
              <a:rPr lang="en-US" sz="2800" dirty="0" smtClean="0"/>
              <a:t>The Internet</a:t>
            </a:r>
            <a:endParaRPr lang="en-US" sz="2800" dirty="0"/>
          </a:p>
        </p:txBody>
      </p:sp>
      <p:sp>
        <p:nvSpPr>
          <p:cNvPr id="10" name="Up-Down Arrow 9"/>
          <p:cNvSpPr/>
          <p:nvPr/>
        </p:nvSpPr>
        <p:spPr>
          <a:xfrm rot="19612972">
            <a:off x="3071495" y="2662752"/>
            <a:ext cx="350761" cy="562001"/>
          </a:xfrm>
          <a:prstGeom prst="upDownArrow">
            <a:avLst>
              <a:gd name="adj1" fmla="val 36169"/>
              <a:gd name="adj2" fmla="val 50000"/>
            </a:avLst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Up-Down Arrow 10"/>
          <p:cNvSpPr/>
          <p:nvPr/>
        </p:nvSpPr>
        <p:spPr>
          <a:xfrm rot="2153511">
            <a:off x="5361354" y="2662750"/>
            <a:ext cx="350761" cy="562001"/>
          </a:xfrm>
          <a:prstGeom prst="upDownArrow">
            <a:avLst>
              <a:gd name="adj1" fmla="val 36169"/>
              <a:gd name="adj2" fmla="val 50000"/>
            </a:avLst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1533110" y="4561728"/>
            <a:ext cx="6567949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Is this an instance of a two sided market</a:t>
            </a:r>
            <a:r>
              <a:rPr lang="en-US" dirty="0" smtClean="0"/>
              <a:t>?</a:t>
            </a:r>
          </a:p>
          <a:p>
            <a:endParaRPr lang="en-US" dirty="0" smtClean="0"/>
          </a:p>
          <a:p>
            <a:r>
              <a:rPr lang="en-US" dirty="0" smtClean="0"/>
              <a:t>Or an instance of a deeper and longer term struggle for determining</a:t>
            </a:r>
          </a:p>
          <a:p>
            <a:r>
              <a:rPr lang="en-US" dirty="0"/>
              <a:t> </a:t>
            </a:r>
            <a:r>
              <a:rPr lang="en-US" dirty="0" smtClean="0"/>
              <a:t>  which sector has exclusive access to the end user</a:t>
            </a:r>
          </a:p>
          <a:p>
            <a:r>
              <a:rPr lang="en-US" dirty="0"/>
              <a:t> </a:t>
            </a:r>
            <a:r>
              <a:rPr lang="en-US" dirty="0" smtClean="0"/>
              <a:t>  (and is then able to exploit this access </a:t>
            </a:r>
            <a:r>
              <a:rPr lang="en-US" dirty="0" smtClean="0"/>
              <a:t>for financial advantage)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4253602" y="2016555"/>
            <a:ext cx="3792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vs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75620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106</Words>
  <Application>Microsoft Macintosh PowerPoint</Application>
  <PresentationFormat>On-screen Show (4:3)</PresentationFormat>
  <Paragraphs>20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Company>APNIC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Geoff Huston</dc:creator>
  <cp:lastModifiedBy>Geoff Huston</cp:lastModifiedBy>
  <cp:revision>3</cp:revision>
  <dcterms:created xsi:type="dcterms:W3CDTF">2012-07-13T01:53:27Z</dcterms:created>
  <dcterms:modified xsi:type="dcterms:W3CDTF">2012-07-24T01:10:33Z</dcterms:modified>
</cp:coreProperties>
</file>